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sldIdLst>
    <p:sldId id="256" r:id="rId3"/>
    <p:sldId id="269" r:id="rId4"/>
    <p:sldId id="257" r:id="rId5"/>
    <p:sldId id="270" r:id="rId6"/>
    <p:sldId id="258" r:id="rId7"/>
    <p:sldId id="259" r:id="rId8"/>
    <p:sldId id="271" r:id="rId9"/>
    <p:sldId id="261" r:id="rId10"/>
    <p:sldId id="260" r:id="rId11"/>
    <p:sldId id="263" r:id="rId12"/>
    <p:sldId id="272" r:id="rId13"/>
    <p:sldId id="273" r:id="rId14"/>
    <p:sldId id="274" r:id="rId15"/>
    <p:sldId id="264" r:id="rId16"/>
    <p:sldId id="265" r:id="rId17"/>
    <p:sldId id="275" r:id="rId18"/>
    <p:sldId id="278" r:id="rId19"/>
    <p:sldId id="276" r:id="rId20"/>
    <p:sldId id="277" r:id="rId21"/>
    <p:sldId id="279" r:id="rId22"/>
    <p:sldId id="266" r:id="rId23"/>
    <p:sldId id="280" r:id="rId24"/>
    <p:sldId id="281" r:id="rId25"/>
    <p:sldId id="282" r:id="rId26"/>
    <p:sldId id="26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algn="ctr">
              <a:defRPr sz="6000">
                <a:solidFill>
                  <a:srgbClr val="33333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rgbClr val="33333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7" name="Picture 2" descr="http://www.udem.edu.mx/Esp/Sala-de-Prensa/PublishingImages/logo/RGB/Pleca-UDEM-A-RG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5257800"/>
            <a:ext cx="32004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457200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977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915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0091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186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DCED6-3B7B-4A2A-A8D9-72CCEB45FEAC}" type="datetimeFigureOut">
              <a:rPr lang="es-MX" smtClean="0"/>
              <a:t>06/08/2023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FFC4-36B2-4DE0-816C-4F78DDE7AAD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154459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DCED6-3B7B-4A2A-A8D9-72CCEB45FEAC}" type="datetimeFigureOut">
              <a:rPr lang="es-MX" smtClean="0"/>
              <a:t>06/08/2023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FFC4-36B2-4DE0-816C-4F78DDE7AAD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952155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6962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DCED6-3B7B-4A2A-A8D9-72CCEB45FEAC}" type="datetimeFigureOut">
              <a:rPr lang="es-MX" smtClean="0"/>
              <a:t>06/08/2023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FFC4-36B2-4DE0-816C-4F78DDE7AAD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39610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36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DCED6-3B7B-4A2A-A8D9-72CCEB45FEAC}" type="datetimeFigureOut">
              <a:rPr lang="es-MX" smtClean="0"/>
              <a:t>06/08/2023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FFC4-36B2-4DE0-816C-4F78DDE7AAD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90386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DCED6-3B7B-4A2A-A8D9-72CCEB45FEAC}" type="datetimeFigureOut">
              <a:rPr lang="es-MX" smtClean="0"/>
              <a:t>06/08/2023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FFC4-36B2-4DE0-816C-4F78DDE7AAD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9343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841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94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001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7981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862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33333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33333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www.udem.edu.mx/Esp/Sala-de-Prensa/PublishingImages/logo/RGB/Pleca-UDEM-A-RG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0" y="0"/>
            <a:ext cx="3365500" cy="168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390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1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10515597" cy="2160000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199" y="4120560"/>
            <a:ext cx="10515601" cy="2056402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110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79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791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859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66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807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2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2A5CF-93F2-4A71-A8BD-EBD170B0CE37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0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miro.com/app/board/uXjVMwIdzdE=/?share_link_id=241263327998" TargetMode="Externa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099110" y="381000"/>
            <a:ext cx="6092890" cy="792345"/>
          </a:xfrm>
          <a:solidFill>
            <a:schemeClr val="bg1">
              <a:lumMod val="85000"/>
              <a:alpha val="50000"/>
            </a:schemeClr>
          </a:solidFill>
        </p:spPr>
        <p:txBody>
          <a:bodyPr anchor="t">
            <a:noAutofit/>
          </a:bodyPr>
          <a:lstStyle/>
          <a:p>
            <a:pPr algn="l"/>
            <a:r>
              <a:rPr lang="es-MX" sz="5000" b="1" dirty="0" smtClean="0">
                <a:solidFill>
                  <a:schemeClr val="bg1"/>
                </a:solidFill>
              </a:rPr>
              <a:t>Regresión Lineal Simple</a:t>
            </a:r>
            <a:endParaRPr lang="es-MX" sz="5000" b="1" dirty="0">
              <a:solidFill>
                <a:schemeClr val="bg1"/>
              </a:solidFill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734425" y="5810250"/>
            <a:ext cx="3457575" cy="666750"/>
          </a:xfrm>
          <a:solidFill>
            <a:schemeClr val="bg1">
              <a:lumMod val="75000"/>
              <a:alpha val="50000"/>
            </a:schemeClr>
          </a:solidFill>
        </p:spPr>
        <p:txBody>
          <a:bodyPr>
            <a:normAutofit fontScale="85000" lnSpcReduction="20000"/>
          </a:bodyPr>
          <a:lstStyle/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s-MX" b="1" dirty="0" smtClean="0">
                <a:solidFill>
                  <a:schemeClr val="bg1"/>
                </a:solidFill>
              </a:rPr>
              <a:t>Dr. Antonio Martínez Torteya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s-MX" b="1" dirty="0" smtClean="0">
                <a:solidFill>
                  <a:schemeClr val="bg1"/>
                </a:solidFill>
              </a:rPr>
              <a:t>antonio.martinez@udem.edu</a:t>
            </a:r>
            <a:endParaRPr lang="es-MX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550223"/>
            <a:ext cx="2380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 smtClean="0">
                <a:solidFill>
                  <a:schemeClr val="bg1">
                    <a:lumMod val="65000"/>
                  </a:schemeClr>
                </a:solidFill>
              </a:rPr>
              <a:t>Imagen creada usando DALL-E</a:t>
            </a:r>
            <a:endParaRPr lang="es-MX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29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Descripción gráfica</a:t>
            </a:r>
            <a:endParaRPr lang="es-MX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7250" y="1825625"/>
            <a:ext cx="4577499" cy="435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6132" y="1824563"/>
            <a:ext cx="4578617" cy="43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759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i="1" dirty="0" err="1" smtClean="0"/>
              <a:t>Least</a:t>
            </a:r>
            <a:r>
              <a:rPr lang="es-MX" i="1" dirty="0" smtClean="0"/>
              <a:t> </a:t>
            </a:r>
            <a:r>
              <a:rPr lang="es-MX" i="1" dirty="0" err="1" smtClean="0"/>
              <a:t>squares</a:t>
            </a:r>
            <a:endParaRPr lang="es-MX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52559" y="1825625"/>
                <a:ext cx="10601241" cy="4351338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s-MX" dirty="0" smtClean="0"/>
                  <a:t>Objetivo</a:t>
                </a:r>
                <a:endParaRPr lang="es-MX" dirty="0" smtClean="0"/>
              </a:p>
              <a:p>
                <a:pPr lvl="1"/>
                <a:r>
                  <a:rPr lang="es-MX" dirty="0" smtClean="0"/>
                  <a:t>Estimar, usando datos de entrenamiento, el valor de los coeficientes que minimizan el RSS para así predecir la respuesta ante nuevas </a:t>
                </a:r>
                <a:r>
                  <a:rPr lang="es-MX" dirty="0" smtClean="0"/>
                  <a:t>entrada</a:t>
                </a:r>
              </a:p>
              <a:p>
                <a:r>
                  <a:rPr lang="es-MX" sz="2900" dirty="0" smtClean="0"/>
                  <a:t>Re</a:t>
                </a:r>
                <a:r>
                  <a:rPr lang="en-US" sz="2900" dirty="0" err="1" smtClean="0"/>
                  <a:t>formular</a:t>
                </a:r>
                <a:r>
                  <a:rPr lang="en-US" sz="2900" dirty="0" smtClean="0"/>
                  <a:t> </a:t>
                </a:r>
                <a:r>
                  <a:rPr lang="en-US" sz="2900" dirty="0" err="1" smtClean="0"/>
                  <a:t>en</a:t>
                </a:r>
                <a:r>
                  <a:rPr lang="en-US" sz="2900" dirty="0" smtClean="0"/>
                  <a:t> </a:t>
                </a:r>
                <a:r>
                  <a:rPr lang="en-US" sz="2900" dirty="0" err="1" smtClean="0"/>
                  <a:t>términos</a:t>
                </a:r>
                <a:r>
                  <a:rPr lang="en-US" sz="2900" dirty="0" smtClean="0"/>
                  <a:t> de </a:t>
                </a:r>
                <a:r>
                  <a:rPr lang="en-US" sz="2900" dirty="0" err="1" smtClean="0"/>
                  <a:t>los</a:t>
                </a:r>
                <a:r>
                  <a:rPr lang="en-US" sz="2900" dirty="0" smtClean="0"/>
                  <a:t> </a:t>
                </a:r>
                <a:r>
                  <a:rPr lang="en-US" sz="2900" dirty="0" err="1" smtClean="0"/>
                  <a:t>coeficientes</a:t>
                </a:r>
                <a:endParaRPr lang="en-US" sz="29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RSS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brk m:alnAt="25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+…+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s-MX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RSS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+…+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s-MX" i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RSS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+…+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s-MX" i="1" dirty="0" smtClean="0"/>
              </a:p>
              <a:p>
                <a:r>
                  <a:rPr lang="es-MX" dirty="0" smtClean="0"/>
                  <a:t>Problema de cálculo diferencial</a:t>
                </a:r>
              </a:p>
              <a:p>
                <a:pPr lvl="1"/>
                <a:r>
                  <a:rPr lang="es-MX" dirty="0" smtClean="0"/>
                  <a:t>Minimizar ecuación con respecto a ambos coeficientes</a:t>
                </a:r>
              </a:p>
              <a:p>
                <a:pPr lvl="1"/>
                <a:r>
                  <a:rPr lang="es-MX" dirty="0" smtClean="0"/>
                  <a:t>Derivada parcial de RSS con respecto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MX" dirty="0" smtClean="0"/>
                  <a:t> igual a cero</a:t>
                </a:r>
              </a:p>
              <a:p>
                <a:pPr lvl="1"/>
                <a:r>
                  <a:rPr lang="es-MX" dirty="0" smtClean="0"/>
                  <a:t>Derivada parcial de RSS con respecto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s-MX" dirty="0" smtClean="0"/>
                  <a:t> igual a cero</a:t>
                </a:r>
              </a:p>
              <a:p>
                <a:pPr lvl="1"/>
                <a:r>
                  <a:rPr lang="es-MX" dirty="0" smtClean="0"/>
                  <a:t>Resolver el sistema de ecuaciones simultáneas (2 ecuaciones y 2 incógnitas</a:t>
                </a:r>
                <a:r>
                  <a:rPr lang="es-MX" dirty="0" smtClean="0"/>
                  <a:t>)</a:t>
                </a:r>
                <a:endParaRPr lang="es-MX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2559" y="1825625"/>
                <a:ext cx="10601241" cy="4351338"/>
              </a:xfrm>
              <a:blipFill rotWithShape="0">
                <a:blip r:embed="rId2"/>
                <a:stretch>
                  <a:fillRect l="-805" t="-3221" b="-112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2817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Examen sorpresa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52559" y="1825625"/>
                <a:ext cx="10601241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es-MX" dirty="0" smtClean="0"/>
                  <a:t>Tienen 3 minutos para generar el sistema de ecuaciones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600">
                          <a:latin typeface="Cambria Math" panose="02040503050406030204" pitchFamily="18" charset="0"/>
                        </a:rPr>
                        <m:t>RSS</m:t>
                      </m:r>
                      <m:r>
                        <a:rPr lang="en-US" sz="26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600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600" i="1">
                          <a:latin typeface="Cambria Math" panose="02040503050406030204" pitchFamily="18" charset="0"/>
                        </a:rPr>
                        <m:t>+…+</m:t>
                      </m:r>
                      <m:sSup>
                        <m:sSup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600" i="1">
                                              <a:latin typeface="Cambria Math" panose="02040503050406030204" pitchFamily="18" charset="0"/>
                                            </a:rPr>
                                            <m:t>𝛽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s-MX" dirty="0" smtClean="0"/>
              </a:p>
              <a:p>
                <a:endParaRPr lang="es-MX" dirty="0" smtClean="0"/>
              </a:p>
              <a:p>
                <a:r>
                  <a:rPr lang="es-MX" dirty="0" smtClean="0"/>
                  <a:t>Ecuaciones </a:t>
                </a:r>
                <a:r>
                  <a:rPr lang="es-MX" dirty="0" smtClean="0"/>
                  <a:t>que minimizan los coeficientes con base en el RSS son:</a:t>
                </a:r>
              </a:p>
              <a:p>
                <a:pPr marL="0" indent="0">
                  <a:buNone/>
                </a:pPr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s-MX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s-MX" dirty="0"/>
              </a:p>
              <a:p>
                <a:pPr marL="0" indent="0">
                  <a:buNone/>
                </a:pPr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s-MX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s-MX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s-MX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2559" y="1825625"/>
                <a:ext cx="10601241" cy="4351338"/>
              </a:xfrm>
              <a:blipFill rotWithShape="0">
                <a:blip r:embed="rId2"/>
                <a:stretch>
                  <a:fillRect l="-862" t="-210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1894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Descripción gráfica</a:t>
            </a:r>
            <a:endParaRPr lang="es-MX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7250" y="1825625"/>
            <a:ext cx="4577499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6132" y="1824563"/>
            <a:ext cx="4578617" cy="43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38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 relevantes (más objetivos)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s-MX" dirty="0" smtClean="0"/>
                  <a:t>Podemos obtener los </a:t>
                </a:r>
                <a:r>
                  <a:rPr lang="es-MX" dirty="0" smtClean="0"/>
                  <a:t>coeficientes, pero:</a:t>
                </a:r>
                <a:endParaRPr lang="es-MX" dirty="0" smtClean="0"/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s-MX" dirty="0" smtClean="0"/>
                  <a:t>¿Cómo sabemos qué tan precisos son los coeficientes?</a:t>
                </a:r>
              </a:p>
              <a:p>
                <a:pPr lvl="2"/>
                <a:r>
                  <a:rPr lang="es-MX" dirty="0" smtClean="0"/>
                  <a:t>Intervalos de confianza - ¿en qué rango </a:t>
                </a:r>
                <a:r>
                  <a:rPr lang="es-MX" dirty="0" smtClean="0"/>
                  <a:t>de valores tengo cierta confianza </a:t>
                </a:r>
                <a:r>
                  <a:rPr lang="es-MX" dirty="0" smtClean="0"/>
                  <a:t>que está el verdadero valor?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s-MX" dirty="0" smtClean="0"/>
                  <a:t>¿Cómo sabemos si existe una asociación estadísticamente significativa entre la variable de entrada y la de salida?</a:t>
                </a:r>
              </a:p>
              <a:p>
                <a:pPr lvl="2"/>
                <a:r>
                  <a:rPr lang="es-MX" dirty="0" smtClean="0"/>
                  <a:t>Prueba de hipótesis - ¿tengo confianza en que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s-MX" dirty="0" smtClean="0"/>
                  <a:t> no es cero?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s-MX" dirty="0" smtClean="0"/>
                  <a:t>¿Cómo sabemos qué tan preciso es el modelo?</a:t>
                </a:r>
              </a:p>
              <a:p>
                <a:pPr lvl="2"/>
                <a:r>
                  <a:rPr lang="es-MX" i="1" dirty="0" smtClean="0"/>
                  <a:t>Residual standard error </a:t>
                </a:r>
                <a:r>
                  <a:rPr lang="es-MX" dirty="0" smtClean="0"/>
                  <a:t>-&gt; </a:t>
                </a:r>
                <a:r>
                  <a:rPr lang="es-MX" dirty="0" smtClean="0"/>
                  <a:t>error en las mismas </a:t>
                </a:r>
                <a:r>
                  <a:rPr lang="es-MX" dirty="0" smtClean="0"/>
                  <a:t>unidades </a:t>
                </a:r>
                <a:r>
                  <a:rPr lang="es-MX" dirty="0" smtClean="0"/>
                  <a:t>que la </a:t>
                </a:r>
                <a:r>
                  <a:rPr lang="es-MX" dirty="0" smtClean="0"/>
                  <a:t>variable de interés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s-MX" dirty="0" smtClean="0"/>
                  <a:t>¿La relación entre la variable de entrada y la de salida es lineal?</a:t>
                </a:r>
              </a:p>
              <a:p>
                <a:pPr lvl="2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s-MX" dirty="0" smtClean="0"/>
                  <a:t> -&gt; noción de linealidad de la relación</a:t>
                </a:r>
              </a:p>
              <a:p>
                <a:pPr marL="0" indent="0">
                  <a:buNone/>
                </a:pPr>
                <a:endParaRPr lang="es-MX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1275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5159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El error </a:t>
            </a:r>
            <a:r>
              <a:rPr lang="es-MX" dirty="0" smtClean="0"/>
              <a:t>estándar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s-MX" dirty="0" smtClean="0"/>
                  <a:t>Error estándar (SE)</a:t>
                </a:r>
              </a:p>
              <a:p>
                <a:pPr lvl="1"/>
                <a:r>
                  <a:rPr lang="es-MX" dirty="0" smtClean="0"/>
                  <a:t>Métrica usada para juzgar la confianza con que los coeficientes calculados pueden estimar el comportamiento de los </a:t>
                </a:r>
                <a:r>
                  <a:rPr lang="es-MX" dirty="0" smtClean="0"/>
                  <a:t>datos</a:t>
                </a:r>
              </a:p>
              <a:p>
                <a:pPr lvl="2"/>
                <a:r>
                  <a:rPr lang="es-MX" dirty="0" smtClean="0"/>
                  <a:t>¿Los coeficientes serían distintos si la población </a:t>
                </a:r>
                <a:r>
                  <a:rPr lang="es-MX" dirty="0" err="1" smtClean="0"/>
                  <a:t>muestral</a:t>
                </a:r>
                <a:r>
                  <a:rPr lang="es-MX" dirty="0" smtClean="0"/>
                  <a:t> se aproxima a la población real?</a:t>
                </a:r>
              </a:p>
              <a:p>
                <a:pPr lvl="2"/>
                <a:r>
                  <a:rPr lang="es-MX" dirty="0" smtClean="0"/>
                  <a:t>Una idea de qué tanto esperarías que los coeficientes estimados variaran si se repitiera la recolección de datos y el análisis de regresión lineal múltiples veces</a:t>
                </a:r>
                <a:endParaRPr lang="es-MX" dirty="0" smtClean="0"/>
              </a:p>
              <a:p>
                <a:pPr lvl="1"/>
                <a:r>
                  <a:rPr lang="es-MX" dirty="0" smtClean="0"/>
                  <a:t>La desviación estándar </a:t>
                </a:r>
                <a:r>
                  <a:rPr lang="es-MX" dirty="0" smtClean="0"/>
                  <a:t>de los coeficientes</a:t>
                </a:r>
                <a:endParaRPr lang="es-MX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SE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RSS</m:t>
                              </m:r>
                            </m:num>
                            <m:den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e>
                              </m:d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m:rPr>
                                      <m:brk m:alnAt="25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acc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den>
                          </m:f>
                        </m:e>
                      </m:rad>
                    </m:oMath>
                  </m:oMathPara>
                </a14:m>
                <a:endParaRPr lang="es-MX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0" y="0"/>
            <a:ext cx="4075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1. ¿Qué tan precisos son los coeficientes?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2800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Los intervalos de confianza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s-MX" dirty="0" smtClean="0"/>
                  <a:t>Intervalos </a:t>
                </a:r>
                <a:r>
                  <a:rPr lang="es-MX" dirty="0" smtClean="0"/>
                  <a:t>de confianza</a:t>
                </a:r>
              </a:p>
              <a:p>
                <a:pPr lvl="1"/>
                <a:r>
                  <a:rPr lang="es-MX" dirty="0" smtClean="0"/>
                  <a:t>Calculados a partir del SE, típicamente del 95%</a:t>
                </a:r>
              </a:p>
              <a:p>
                <a:pPr lvl="1"/>
                <a:r>
                  <a:rPr lang="es-MX" dirty="0" smtClean="0"/>
                  <a:t>95% de probabilidad de que el verdadero valor se encuentre en ese rango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s-MX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±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⋅</m:t>
                                </m:r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SE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s-MX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s-MX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±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⋅</m:t>
                                </m:r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SE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s-MX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es-MX" dirty="0" smtClean="0"/>
              </a:p>
              <a:p>
                <a:pPr lvl="1"/>
                <a:endParaRPr lang="es-MX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986" t="-450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0" y="0"/>
            <a:ext cx="4075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1. ¿Qué tan precisos son los coeficientes?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582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defin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01" y="573741"/>
            <a:ext cx="10799999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96001" y="6175792"/>
            <a:ext cx="316464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Imagen obtenida de https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://en.wikipedia.org/wiki/Normal_distribution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4075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1. ¿Qué tan precisos son los coeficientes?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6233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Distribución t de </a:t>
            </a:r>
            <a:r>
              <a:rPr lang="es-MX" dirty="0" err="1" smtClean="0"/>
              <a:t>Student</a:t>
            </a:r>
            <a:endParaRPr lang="es-MX" dirty="0"/>
          </a:p>
        </p:txBody>
      </p:sp>
      <p:pic>
        <p:nvPicPr>
          <p:cNvPr id="7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181600" cy="3886200"/>
          </a:xfrm>
          <a:prstGeom prst="rect">
            <a:avLst/>
          </a:prstGeom>
        </p:spPr>
      </p:pic>
      <p:pic>
        <p:nvPicPr>
          <p:cNvPr id="1026" name="Picture 2" descr="undefined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928654"/>
            <a:ext cx="5181600" cy="4145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889390" y="6204178"/>
            <a:ext cx="34644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800" dirty="0" smtClean="0">
                <a:solidFill>
                  <a:schemeClr val="bg1">
                    <a:lumMod val="75000"/>
                  </a:schemeClr>
                </a:solidFill>
              </a:rPr>
              <a:t>Imagen obtenida </a:t>
            </a:r>
            <a:r>
              <a:rPr lang="es-MX" sz="800" dirty="0">
                <a:solidFill>
                  <a:schemeClr val="bg1">
                    <a:lumMod val="75000"/>
                  </a:schemeClr>
                </a:solidFill>
              </a:rPr>
              <a:t>de https://en.wikipedia.org/wiki/Student%27s_t-distribution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0"/>
            <a:ext cx="4075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1. ¿Qué tan precisos son los coeficientes?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4984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89846" y="3413544"/>
            <a:ext cx="2904934" cy="27614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Los intervalos de confianza</a:t>
            </a:r>
            <a:endParaRPr lang="es-MX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066" y="3413754"/>
            <a:ext cx="2904714" cy="27612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s-MX" dirty="0" smtClean="0"/>
                  <a:t>Intervalos </a:t>
                </a:r>
                <a:r>
                  <a:rPr lang="es-MX" dirty="0" smtClean="0"/>
                  <a:t>de confianza</a:t>
                </a:r>
              </a:p>
              <a:p>
                <a:pPr lvl="1"/>
                <a:r>
                  <a:rPr lang="es-MX" dirty="0" smtClean="0"/>
                  <a:t>Calculados a partir del SE, típicamente del 95%</a:t>
                </a:r>
              </a:p>
              <a:p>
                <a:pPr lvl="1"/>
                <a:r>
                  <a:rPr lang="es-MX" dirty="0" smtClean="0"/>
                  <a:t>95% de probabilidad de que el verdadero valor se encuentre en ese rango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s-MX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±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2.23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⋅</m:t>
                                </m:r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SE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s-MX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s-MX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±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2.23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⋅</m:t>
                                </m:r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SE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s-MX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es-MX" dirty="0" smtClean="0"/>
              </a:p>
              <a:p>
                <a:pPr lvl="1"/>
                <a:endParaRPr lang="es-MX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4"/>
                <a:stretch>
                  <a:fillRect l="-986" t="-450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6427" y="3665445"/>
            <a:ext cx="5383302" cy="25095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0"/>
            <a:ext cx="4075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1. ¿Qué tan precisos son los coeficientes?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1446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286476" y="413901"/>
            <a:ext cx="76190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 smtClean="0">
                <a:hlinkClick r:id="rId2"/>
              </a:rPr>
              <a:t>Tablero de Miro</a:t>
            </a:r>
            <a:endParaRPr lang="es-MX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99783" y="782638"/>
            <a:ext cx="7192433" cy="539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5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Ejemplo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r>
                  <a:rPr lang="es-MX" i="1" dirty="0" smtClean="0"/>
                  <a:t>Least </a:t>
                </a:r>
                <a:r>
                  <a:rPr lang="es-MX" i="1" dirty="0" err="1" smtClean="0"/>
                  <a:t>squares</a:t>
                </a:r>
                <a:endParaRPr lang="es-MX" i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=−7.6×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es-MX" i="1" dirty="0" smtClean="0"/>
              </a:p>
              <a:p>
                <a:r>
                  <a:rPr lang="es-MX" i="1" dirty="0" smtClean="0"/>
                  <a:t>Residual sum of </a:t>
                </a:r>
                <a:r>
                  <a:rPr lang="es-MX" i="1" dirty="0" err="1" smtClean="0"/>
                  <a:t>squares</a:t>
                </a:r>
                <a:endParaRPr lang="es-MX" i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=1.29×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11</m:t>
                          </m:r>
                        </m:sup>
                      </m:sSup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Error estándar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SE</m:t>
                      </m:r>
                      <m:d>
                        <m:dPr>
                          <m:ctrlPr>
                            <a:rPr lang="en-US" b="0" i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=9.5×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Probabilidad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=2.23</m:t>
                      </m:r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Intervalo de confianza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±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2.23 ⋅</m:t>
                          </m:r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SE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s-MX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s-MX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−9.7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×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−5.5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×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s-MX" dirty="0"/>
              </a:p>
            </p:txBody>
          </p:sp>
        </mc:Choice>
        <mc:Fallback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1647" t="-2661" b="-28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181600" cy="3886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0"/>
            <a:ext cx="4075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1. ¿Qué tan precisos son los coeficientes?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4665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Pruebas de hipótesis y el p-</a:t>
            </a:r>
            <a:r>
              <a:rPr lang="es-MX" dirty="0" err="1" smtClean="0"/>
              <a:t>value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r>
                  <a:rPr lang="es-MX" dirty="0" smtClean="0"/>
                  <a:t>A partir de SE podemos generar pruebas de hipótesis</a:t>
                </a:r>
              </a:p>
              <a:p>
                <a:r>
                  <a:rPr lang="es-MX" dirty="0" smtClean="0"/>
                  <a:t>Prueba cero</a:t>
                </a:r>
              </a:p>
              <a:p>
                <a:pPr lvl="1"/>
                <a:r>
                  <a:rPr lang="es-MX" dirty="0" smtClean="0"/>
                  <a:t>Determina si existe una asociación entre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s-MX" dirty="0" smtClean="0"/>
                  <a:t> </a:t>
                </a:r>
                <a:r>
                  <a:rPr lang="es-MX" dirty="0" smtClean="0"/>
                  <a:t>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s-MX" dirty="0" smtClean="0"/>
              </a:p>
              <a:p>
                <a:pPr marL="0" indent="0" algn="ctr">
                  <a:buNone/>
                </a:pPr>
                <a:r>
                  <a:rPr lang="en-US" b="0" dirty="0" err="1" smtClean="0"/>
                  <a:t>Hipótesis</a:t>
                </a:r>
                <a:r>
                  <a:rPr lang="en-US" b="0" dirty="0" smtClean="0"/>
                  <a:t> </a:t>
                </a:r>
                <a:r>
                  <a:rPr lang="en-US" b="0" dirty="0" err="1" smtClean="0"/>
                  <a:t>nula</a:t>
                </a:r>
                <a:r>
                  <a:rPr lang="en-US" b="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s-MX" dirty="0" smtClean="0"/>
              </a:p>
              <a:p>
                <a:pPr marL="0" indent="0" algn="ctr">
                  <a:buNone/>
                </a:pPr>
                <a:r>
                  <a:rPr lang="en-US" b="0" dirty="0" err="1" smtClean="0"/>
                  <a:t>Hipótesis</a:t>
                </a:r>
                <a:r>
                  <a:rPr lang="en-US" b="0" dirty="0" smtClean="0"/>
                  <a:t> </a:t>
                </a:r>
                <a:r>
                  <a:rPr lang="en-US" b="0" dirty="0" err="1" smtClean="0"/>
                  <a:t>alternativa</a:t>
                </a:r>
                <a:r>
                  <a:rPr lang="en-US" b="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endParaRPr lang="en-US" b="0" dirty="0" smtClean="0"/>
              </a:p>
              <a:p>
                <a:pPr algn="just"/>
                <a:r>
                  <a:rPr lang="en-US" dirty="0" err="1" smtClean="0"/>
                  <a:t>Probar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si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b="0" dirty="0" smtClean="0"/>
                  <a:t> </a:t>
                </a:r>
                <a:r>
                  <a:rPr lang="en-US" b="0" dirty="0" err="1" smtClean="0"/>
                  <a:t>está</a:t>
                </a:r>
                <a:r>
                  <a:rPr lang="en-US" b="0" dirty="0" smtClean="0"/>
                  <a:t> lo </a:t>
                </a:r>
                <a:r>
                  <a:rPr lang="en-US" b="0" dirty="0" err="1" smtClean="0"/>
                  <a:t>suficientemente</a:t>
                </a:r>
                <a:r>
                  <a:rPr lang="en-US" b="0" dirty="0" smtClean="0"/>
                  <a:t> </a:t>
                </a:r>
                <a:r>
                  <a:rPr lang="en-US" b="0" dirty="0" err="1" smtClean="0"/>
                  <a:t>alejado</a:t>
                </a:r>
                <a:r>
                  <a:rPr lang="en-US" b="0" dirty="0" smtClean="0"/>
                  <a:t> del cero</a:t>
                </a:r>
              </a:p>
              <a:p>
                <a:pPr lvl="1" algn="just"/>
                <a:r>
                  <a:rPr lang="en-US" dirty="0" err="1" smtClean="0"/>
                  <a:t>Calcular</a:t>
                </a:r>
                <a:r>
                  <a:rPr lang="en-US" dirty="0" smtClean="0"/>
                  <a:t> el </a:t>
                </a:r>
                <a:r>
                  <a:rPr lang="en-US" i="1" dirty="0" smtClean="0"/>
                  <a:t>t-statistic</a:t>
                </a:r>
                <a:r>
                  <a:rPr lang="en-US" dirty="0" smtClean="0"/>
                  <a:t>, o </a:t>
                </a:r>
                <a:r>
                  <a:rPr lang="en-US" dirty="0" err="1" smtClean="0"/>
                  <a:t>estadístico</a:t>
                </a:r>
                <a:r>
                  <a:rPr lang="en-US" dirty="0" smtClean="0"/>
                  <a:t> </a:t>
                </a:r>
                <a:r>
                  <a:rPr lang="en-US" i="1" dirty="0" smtClean="0"/>
                  <a:t>t</a:t>
                </a:r>
              </a:p>
              <a:p>
                <a:pPr marL="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SE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b="0" dirty="0" smtClean="0"/>
              </a:p>
              <a:p>
                <a:pPr lvl="1" algn="just"/>
                <a:r>
                  <a:rPr lang="en-US" dirty="0" err="1" smtClean="0"/>
                  <a:t>Calcular</a:t>
                </a:r>
                <a:r>
                  <a:rPr lang="en-US" dirty="0" smtClean="0"/>
                  <a:t> el </a:t>
                </a:r>
                <a:r>
                  <a:rPr lang="en-US" i="1" dirty="0" smtClean="0"/>
                  <a:t>p-value</a:t>
                </a:r>
                <a:r>
                  <a:rPr lang="en-US" dirty="0" smtClean="0"/>
                  <a:t> de </a:t>
                </a:r>
                <a:r>
                  <a:rPr lang="en-US" dirty="0" err="1" smtClean="0"/>
                  <a:t>dicho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estadístico</a:t>
                </a:r>
                <a:r>
                  <a:rPr lang="en-US" dirty="0" smtClean="0"/>
                  <a:t> (</a:t>
                </a:r>
                <a:r>
                  <a:rPr lang="en-US" dirty="0" err="1" smtClean="0"/>
                  <a:t>prueba</a:t>
                </a:r>
                <a:r>
                  <a:rPr lang="en-US" dirty="0" smtClean="0"/>
                  <a:t> de dos colas), </a:t>
                </a:r>
                <a:r>
                  <a:rPr lang="en-US" dirty="0" err="1" smtClean="0"/>
                  <a:t>especificando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los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grados</a:t>
                </a:r>
                <a:r>
                  <a:rPr lang="en-US" dirty="0" smtClean="0"/>
                  <a:t> de </a:t>
                </a:r>
                <a:r>
                  <a:rPr lang="en-US" dirty="0" err="1" smtClean="0"/>
                  <a:t>libertad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como</a:t>
                </a:r>
                <a:r>
                  <a:rPr lang="en-US" dirty="0" smtClean="0"/>
                  <a:t> la </a:t>
                </a:r>
                <a:r>
                  <a:rPr lang="en-US" dirty="0" err="1" smtClean="0"/>
                  <a:t>cantidad</a:t>
                </a:r>
                <a:r>
                  <a:rPr lang="en-US" dirty="0" smtClean="0"/>
                  <a:t> de </a:t>
                </a:r>
                <a:r>
                  <a:rPr lang="en-US" dirty="0" err="1" smtClean="0"/>
                  <a:t>muestras</a:t>
                </a:r>
                <a:r>
                  <a:rPr lang="en-US" dirty="0" smtClean="0"/>
                  <a:t> – 2 (dos </a:t>
                </a:r>
                <a:r>
                  <a:rPr lang="en-US" dirty="0" err="1" smtClean="0"/>
                  <a:t>coeficientes</a:t>
                </a:r>
                <a:r>
                  <a:rPr lang="en-US" dirty="0" smtClean="0"/>
                  <a:t>)</a:t>
                </a:r>
              </a:p>
              <a:p>
                <a:pPr lvl="2" algn="just"/>
                <a:r>
                  <a:rPr lang="en-US" b="0" dirty="0" err="1" smtClean="0"/>
                  <a:t>Probabilidad</a:t>
                </a:r>
                <a:r>
                  <a:rPr lang="en-US" b="0" dirty="0" smtClean="0"/>
                  <a:t> de </a:t>
                </a:r>
                <a:r>
                  <a:rPr lang="en-US" b="0" dirty="0" err="1" smtClean="0"/>
                  <a:t>encontrar</a:t>
                </a:r>
                <a:r>
                  <a:rPr lang="en-US" b="0" dirty="0" smtClean="0"/>
                  <a:t> el valor </a:t>
                </a:r>
                <a:r>
                  <a:rPr lang="en-US" b="0" dirty="0" err="1" smtClean="0"/>
                  <a:t>estimado</a:t>
                </a:r>
                <a:r>
                  <a:rPr lang="en-US" b="0" dirty="0" smtClean="0"/>
                  <a:t>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b="0" dirty="0" smtClean="0"/>
                  <a:t> </a:t>
                </a:r>
                <a:r>
                  <a:rPr lang="en-US" b="0" dirty="0" err="1" smtClean="0"/>
                  <a:t>cuando</a:t>
                </a:r>
                <a:r>
                  <a:rPr lang="en-US" b="0" dirty="0" smtClean="0"/>
                  <a:t> se </a:t>
                </a:r>
                <a:r>
                  <a:rPr lang="en-US" b="0" dirty="0" err="1" smtClean="0"/>
                  <a:t>asume</a:t>
                </a:r>
                <a:r>
                  <a:rPr lang="en-US" b="0" dirty="0" smtClean="0"/>
                  <a:t> que </a:t>
                </a:r>
                <a:r>
                  <a:rPr lang="en-US" b="0" dirty="0" err="1" smtClean="0"/>
                  <a:t>realmente</a:t>
                </a:r>
                <a:r>
                  <a:rPr lang="en-US" b="0" dirty="0" smtClean="0"/>
                  <a:t> </a:t>
                </a:r>
                <a:r>
                  <a:rPr lang="en-US" b="0" dirty="0" err="1" smtClean="0"/>
                  <a:t>tiene</a:t>
                </a:r>
                <a:r>
                  <a:rPr lang="en-US" b="0" dirty="0" smtClean="0"/>
                  <a:t> valor 0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812" t="-2661" r="-580" b="-112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086" y="1825625"/>
            <a:ext cx="2904714" cy="276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356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2</a:t>
            </a:r>
            <a:r>
              <a:rPr lang="es-MX" dirty="0" smtClean="0"/>
              <a:t>. ¿Hay una asociación significativa?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6186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Ejemplo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s-MX" i="1" dirty="0" smtClean="0"/>
                  <a:t>Least </a:t>
                </a:r>
                <a:r>
                  <a:rPr lang="es-MX" i="1" dirty="0" err="1" smtClean="0"/>
                  <a:t>squares</a:t>
                </a:r>
                <a:endParaRPr lang="es-MX" i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=−7.6×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es-MX" i="1" dirty="0" smtClean="0"/>
              </a:p>
              <a:p>
                <a:r>
                  <a:rPr lang="es-MX" i="1" dirty="0" smtClean="0"/>
                  <a:t>Residual sum of </a:t>
                </a:r>
                <a:r>
                  <a:rPr lang="es-MX" i="1" dirty="0" err="1" smtClean="0"/>
                  <a:t>squares</a:t>
                </a:r>
                <a:endParaRPr lang="es-MX" i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=1.29×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11</m:t>
                          </m:r>
                        </m:sup>
                      </m:sSup>
                    </m:oMath>
                  </m:oMathPara>
                </a14:m>
                <a:endParaRPr lang="es-MX" dirty="0" smtClean="0"/>
              </a:p>
              <a:p>
                <a:r>
                  <a:rPr lang="en-US" dirty="0" err="1" smtClean="0"/>
                  <a:t>Estadístico</a:t>
                </a:r>
                <a:r>
                  <a:rPr lang="en-US" dirty="0" smtClean="0"/>
                  <a:t> t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=−8.04</m:t>
                      </m:r>
                    </m:oMath>
                  </m:oMathPara>
                </a14:m>
                <a:endParaRPr lang="en-US" dirty="0" smtClean="0"/>
              </a:p>
              <a:p>
                <a:r>
                  <a:rPr lang="es-MX" i="1" dirty="0"/>
                  <a:t>p</a:t>
                </a:r>
                <a:r>
                  <a:rPr lang="es-MX" i="1" dirty="0" smtClean="0"/>
                  <a:t>-</a:t>
                </a:r>
                <a:r>
                  <a:rPr lang="es-MX" i="1" dirty="0" err="1" smtClean="0"/>
                  <a:t>value</a:t>
                </a:r>
                <a:endParaRPr lang="es-MX" i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=1.13×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−5</m:t>
                          </m:r>
                        </m:sup>
                      </m:sSup>
                    </m:oMath>
                  </m:oMathPara>
                </a14:m>
                <a:endParaRPr lang="es-MX" dirty="0"/>
              </a:p>
            </p:txBody>
          </p:sp>
        </mc:Choice>
        <mc:Fallback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2118" t="-224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181600" cy="3886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3568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2</a:t>
            </a:r>
            <a:r>
              <a:rPr lang="es-MX" dirty="0" smtClean="0"/>
              <a:t>. ¿Hay una asociación significativa?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1864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i="1" dirty="0" smtClean="0"/>
              <a:t>Residual standard </a:t>
            </a:r>
            <a:r>
              <a:rPr lang="es-MX" i="1" dirty="0" smtClean="0"/>
              <a:t>error </a:t>
            </a:r>
            <a:r>
              <a:rPr lang="es-MX" dirty="0" smtClean="0"/>
              <a:t>(RSE)</a:t>
            </a:r>
            <a:endParaRPr lang="es-MX" i="1" baseline="30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s-MX" dirty="0" smtClean="0"/>
                  <a:t>Métrica </a:t>
                </a:r>
                <a:r>
                  <a:rPr lang="es-MX" dirty="0" smtClean="0"/>
                  <a:t>que estima la desviación estándar del error</a:t>
                </a:r>
              </a:p>
              <a:p>
                <a:pPr lvl="1"/>
                <a:r>
                  <a:rPr lang="es-MX" dirty="0" smtClean="0"/>
                  <a:t>Medida del tamaño típico del error que encontraremos al realizar predicciones usando el modelo</a:t>
                </a:r>
              </a:p>
              <a:p>
                <a:pPr lvl="1"/>
                <a:r>
                  <a:rPr lang="es-MX" dirty="0" smtClean="0"/>
                  <a:t>Si predicciones son muy similares a los valores reales -&gt; RSE pequeño</a:t>
                </a:r>
              </a:p>
              <a:p>
                <a:pPr marL="0" indent="0">
                  <a:buNone/>
                </a:pPr>
                <a:endParaRPr lang="en-US" b="0" i="0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RSE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RSS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s-MX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0" y="0"/>
            <a:ext cx="3359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3</a:t>
            </a:r>
            <a:r>
              <a:rPr lang="es-MX" dirty="0" smtClean="0"/>
              <a:t>. ¿Qué tan preciso es el modelo?</a:t>
            </a:r>
            <a:endParaRPr lang="es-MX" dirty="0"/>
          </a:p>
        </p:txBody>
      </p:sp>
      <p:sp>
        <p:nvSpPr>
          <p:cNvPr id="5" name="Rectangle 4"/>
          <p:cNvSpPr/>
          <p:nvPr/>
        </p:nvSpPr>
        <p:spPr>
          <a:xfrm>
            <a:off x="7485530" y="3765176"/>
            <a:ext cx="1694330" cy="15419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5053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Ejemplo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s-MX" i="1" dirty="0" smtClean="0"/>
                  <a:t>Least </a:t>
                </a:r>
                <a:r>
                  <a:rPr lang="es-MX" i="1" dirty="0" err="1" smtClean="0"/>
                  <a:t>squares</a:t>
                </a:r>
                <a:endParaRPr lang="es-MX" i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=−7.6×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es-MX" i="1" dirty="0" smtClean="0"/>
              </a:p>
              <a:p>
                <a:r>
                  <a:rPr lang="es-MX" i="1" dirty="0" smtClean="0"/>
                  <a:t>Residual sum of </a:t>
                </a:r>
                <a:r>
                  <a:rPr lang="es-MX" i="1" dirty="0" err="1" smtClean="0"/>
                  <a:t>squares</a:t>
                </a:r>
                <a:endParaRPr lang="es-MX" i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𝑅𝑆𝑆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=1.29×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11</m:t>
                          </m:r>
                        </m:sup>
                      </m:sSup>
                    </m:oMath>
                  </m:oMathPara>
                </a14:m>
                <a:endParaRPr lang="es-MX" dirty="0" smtClean="0"/>
              </a:p>
              <a:p>
                <a:r>
                  <a:rPr lang="en-US" i="1" dirty="0" smtClean="0"/>
                  <a:t>Residual standard error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RSE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=1.13×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en-US" dirty="0" smtClean="0"/>
              </a:p>
            </p:txBody>
          </p:sp>
        </mc:Choice>
        <mc:Fallback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2118" t="-224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181600" cy="3886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0"/>
            <a:ext cx="3359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3</a:t>
            </a:r>
            <a:r>
              <a:rPr lang="es-MX" dirty="0" smtClean="0"/>
              <a:t>. ¿Qué tan preciso es el modelo?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5162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i="1" dirty="0" smtClean="0"/>
              <a:t>R</a:t>
            </a:r>
            <a:r>
              <a:rPr lang="es-MX" i="1" baseline="30000" dirty="0" smtClean="0"/>
              <a:t>2</a:t>
            </a:r>
            <a:endParaRPr lang="es-MX" i="1" baseline="30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55000" lnSpcReduction="20000"/>
              </a:bodyPr>
              <a:lstStyle/>
              <a:p>
                <a:r>
                  <a:rPr lang="es-MX" dirty="0" smtClean="0"/>
                  <a:t>Sabemos </a:t>
                </a:r>
                <a:r>
                  <a:rPr lang="es-MX" dirty="0" smtClean="0"/>
                  <a:t>que 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s-MX" dirty="0" smtClean="0"/>
                  <a:t> no es lo único que afecta a 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s-MX" dirty="0" smtClean="0"/>
              </a:p>
              <a:p>
                <a:pPr lvl="1"/>
                <a:r>
                  <a:rPr lang="es-MX" dirty="0" smtClean="0"/>
                  <a:t>La </a:t>
                </a:r>
                <a:r>
                  <a:rPr lang="es-MX" dirty="0" smtClean="0"/>
                  <a:t>natalidad en México no depende exclusivamente del año, hay muchos otros factores que no estamos tomando en cuenta.</a:t>
                </a:r>
              </a:p>
              <a:p>
                <a:r>
                  <a:rPr lang="es-MX" dirty="0" smtClean="0"/>
                  <a:t>Esta métrica nos indica qué proporción del comportamiento de 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s-MX" dirty="0" smtClean="0"/>
                  <a:t> es explicado por 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s-MX" dirty="0" smtClean="0"/>
                  <a:t>, bajo una suposición de linealidad</a:t>
                </a:r>
                <a:endParaRPr lang="es-MX" dirty="0" smtClean="0"/>
              </a:p>
              <a:p>
                <a:pPr lvl="1"/>
                <a:r>
                  <a:rPr lang="es-MX" dirty="0" smtClean="0"/>
                  <a:t>Comportamiento de 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s-MX" dirty="0" smtClean="0"/>
                  <a:t> </a:t>
                </a:r>
                <a:r>
                  <a:rPr lang="es-MX" dirty="0" smtClean="0"/>
                  <a:t>se entiende como la </a:t>
                </a:r>
                <a:r>
                  <a:rPr lang="es-MX" dirty="0" smtClean="0"/>
                  <a:t>variación </a:t>
                </a:r>
                <a:r>
                  <a:rPr lang="es-MX" dirty="0" smtClean="0"/>
                  <a:t>de 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s-MX" dirty="0" smtClean="0"/>
                  <a:t> (</a:t>
                </a:r>
                <a:r>
                  <a:rPr lang="es-MX" i="1" dirty="0" smtClean="0"/>
                  <a:t>total sum of </a:t>
                </a:r>
                <a:r>
                  <a:rPr lang="es-MX" i="1" dirty="0" err="1" smtClean="0"/>
                  <a:t>squares</a:t>
                </a:r>
                <a:r>
                  <a:rPr lang="es-MX" dirty="0" smtClean="0"/>
                  <a:t>)</a:t>
                </a:r>
                <a:endParaRPr lang="es-MX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TSS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s-MX" dirty="0" smtClean="0"/>
              </a:p>
              <a:p>
                <a:pPr lvl="1"/>
                <a:r>
                  <a:rPr lang="es-MX" dirty="0" smtClean="0"/>
                  <a:t>Una parte de esa variación, o comportamiento, es explicada o predicha por nuestro </a:t>
                </a:r>
                <a:r>
                  <a:rPr lang="es-MX" dirty="0" smtClean="0"/>
                  <a:t>modelo (</a:t>
                </a:r>
                <a:r>
                  <a:rPr lang="es-MX" i="1" dirty="0" err="1" smtClean="0"/>
                  <a:t>explained</a:t>
                </a:r>
                <a:r>
                  <a:rPr lang="es-MX" i="1" dirty="0" smtClean="0"/>
                  <a:t> </a:t>
                </a:r>
                <a:r>
                  <a:rPr lang="es-MX" i="1" dirty="0" smtClean="0"/>
                  <a:t>sum of </a:t>
                </a:r>
                <a:r>
                  <a:rPr lang="es-MX" i="1" dirty="0" err="1" smtClean="0"/>
                  <a:t>squares</a:t>
                </a:r>
                <a:r>
                  <a:rPr lang="es-MX" i="1" dirty="0" smtClean="0"/>
                  <a:t>)</a:t>
                </a:r>
                <a:endParaRPr lang="es-MX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ESS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s-MX" dirty="0" smtClean="0"/>
              </a:p>
              <a:p>
                <a:r>
                  <a:rPr lang="en-US" sz="2700" dirty="0"/>
                  <a:t>La </a:t>
                </a:r>
                <a:r>
                  <a:rPr lang="en-US" sz="2700" dirty="0" err="1" smtClean="0"/>
                  <a:t>métrica</a:t>
                </a:r>
                <a:r>
                  <a:rPr lang="en-US" sz="2700" dirty="0" smtClean="0"/>
                  <a:t> </a:t>
                </a:r>
                <a:r>
                  <a:rPr lang="en-US" sz="2700" dirty="0" err="1" smtClean="0"/>
                  <a:t>es</a:t>
                </a:r>
                <a:r>
                  <a:rPr lang="en-US" sz="2700" dirty="0" smtClean="0"/>
                  <a:t> </a:t>
                </a:r>
                <a:r>
                  <a:rPr lang="en-US" sz="2700" dirty="0" err="1" smtClean="0"/>
                  <a:t>una</a:t>
                </a:r>
                <a:r>
                  <a:rPr lang="en-US" sz="2700" dirty="0" smtClean="0"/>
                  <a:t> </a:t>
                </a:r>
                <a:r>
                  <a:rPr lang="es-MX" sz="2700" dirty="0" smtClean="0"/>
                  <a:t>medida </a:t>
                </a:r>
                <a:r>
                  <a:rPr lang="es-MX" sz="2700" dirty="0"/>
                  <a:t>de la linealidad de la relación, no de la calidad del </a:t>
                </a:r>
                <a:r>
                  <a:rPr lang="es-MX" sz="2700" dirty="0" smtClean="0"/>
                  <a:t>modelo, y </a:t>
                </a:r>
                <a:r>
                  <a:rPr lang="en-US" sz="2700" dirty="0" smtClean="0"/>
                  <a:t>se </a:t>
                </a:r>
                <a:r>
                  <a:rPr lang="en-US" sz="2700" dirty="0"/>
                  <a:t>define </a:t>
                </a:r>
                <a:r>
                  <a:rPr lang="en-US" sz="2700" dirty="0" err="1" smtClean="0"/>
                  <a:t>como</a:t>
                </a:r>
                <a:r>
                  <a:rPr lang="en-US" sz="2700" dirty="0" smtClean="0"/>
                  <a:t>:</a:t>
                </a:r>
                <a:endParaRPr lang="en-US" sz="27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ESS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TSS</m:t>
                          </m:r>
                        </m:den>
                      </m:f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Noten </a:t>
                </a:r>
                <a:r>
                  <a:rPr lang="es-MX" dirty="0" smtClean="0"/>
                  <a:t>que:</a:t>
                </a:r>
                <a:endParaRPr lang="es-MX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TSS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E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SS</m:t>
                      </m:r>
                    </m:oMath>
                  </m:oMathPara>
                </a14:m>
                <a:endParaRPr lang="en-US" b="0" dirty="0" smtClean="0"/>
              </a:p>
              <a:p>
                <a:r>
                  <a:rPr lang="es-MX" dirty="0" smtClean="0"/>
                  <a:t>Por eso en algunos libros encontrarán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TSS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RSS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TSS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RSS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TSS</m:t>
                          </m:r>
                        </m:den>
                      </m:f>
                    </m:oMath>
                  </m:oMathPara>
                </a14:m>
                <a:endParaRPr lang="en-US" b="0" dirty="0" smtClean="0"/>
              </a:p>
              <a:p>
                <a:endParaRPr lang="es-MX" dirty="0" smtClean="0"/>
              </a:p>
              <a:p>
                <a:pPr lvl="1"/>
                <a:endParaRPr lang="es-MX" dirty="0" smtClean="0"/>
              </a:p>
              <a:p>
                <a:pPr lvl="1"/>
                <a:endParaRPr lang="es-MX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4" t="-154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0" y="0"/>
            <a:ext cx="2456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4. ¿La relación es lineal?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3333053" y="3414665"/>
                <a:ext cx="1876796" cy="7224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500" smtClean="0">
                          <a:latin typeface="Cambria Math" panose="02040503050406030204" pitchFamily="18" charset="0"/>
                        </a:rPr>
                        <m:t>RSS</m:t>
                      </m:r>
                      <m:r>
                        <a:rPr lang="en-US" sz="1500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5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5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15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5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15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15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5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500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15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15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s-MX" sz="1500" dirty="0"/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3053" y="3414665"/>
                <a:ext cx="1876796" cy="72244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90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Regresió</a:t>
            </a:r>
            <a:r>
              <a:rPr lang="es-MX" dirty="0" smtClean="0"/>
              <a:t>n lineal simple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MX" dirty="0" smtClean="0"/>
              <a:t>Características</a:t>
            </a:r>
          </a:p>
          <a:p>
            <a:pPr lvl="1"/>
            <a:r>
              <a:rPr lang="es-MX" dirty="0"/>
              <a:t>Base de métodos más complejos</a:t>
            </a:r>
          </a:p>
          <a:p>
            <a:pPr lvl="1"/>
            <a:r>
              <a:rPr lang="es-MX" dirty="0" smtClean="0"/>
              <a:t>Alta </a:t>
            </a:r>
            <a:r>
              <a:rPr lang="es-MX" dirty="0" err="1" smtClean="0"/>
              <a:t>interpretabilidad</a:t>
            </a:r>
            <a:r>
              <a:rPr lang="es-MX" dirty="0" smtClean="0"/>
              <a:t> – análisis de inferencia</a:t>
            </a:r>
          </a:p>
          <a:p>
            <a:pPr lvl="1"/>
            <a:r>
              <a:rPr lang="es-MX" dirty="0" smtClean="0"/>
              <a:t>Aprendizaje supervisado – datos de entrenamiento con respuestas específicas</a:t>
            </a:r>
          </a:p>
          <a:p>
            <a:pPr lvl="1"/>
            <a:r>
              <a:rPr lang="es-MX" dirty="0" smtClean="0"/>
              <a:t>Respuestas cuantitativas – problema de regresión</a:t>
            </a:r>
          </a:p>
          <a:p>
            <a:pPr lvl="1"/>
            <a:r>
              <a:rPr lang="es-MX" dirty="0" smtClean="0"/>
              <a:t>Método paramétrico – asumimos una relación específica (lineal</a:t>
            </a:r>
            <a:r>
              <a:rPr lang="es-MX" dirty="0" smtClean="0"/>
              <a:t>)</a:t>
            </a:r>
          </a:p>
          <a:p>
            <a:r>
              <a:rPr lang="es-MX" dirty="0" smtClean="0"/>
              <a:t>¿Qué necesitamos hacer para dibujar la línea “correcta”?</a:t>
            </a:r>
          </a:p>
          <a:p>
            <a:pPr lvl="1"/>
            <a:r>
              <a:rPr lang="es-MX" dirty="0" smtClean="0"/>
              <a:t>¿Hay una línea “correcta”?</a:t>
            </a:r>
          </a:p>
          <a:p>
            <a:pPr lvl="1"/>
            <a:r>
              <a:rPr lang="es-MX" dirty="0" smtClean="0"/>
              <a:t>¿Cómo comparamos dos líneas?</a:t>
            </a:r>
            <a:endParaRPr lang="es-MX" dirty="0" smtClean="0"/>
          </a:p>
        </p:txBody>
      </p:sp>
      <p:pic>
        <p:nvPicPr>
          <p:cNvPr id="5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181600" cy="3886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800" y="2058194"/>
            <a:ext cx="5184000" cy="38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9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Definición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:r>
                  <a:rPr lang="es-MX" dirty="0" smtClean="0"/>
                  <a:t>Predecir una respuesta cuantitativa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s-MX" dirty="0" smtClean="0"/>
                  <a:t> a partir de una variable de entrada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s-MX" dirty="0" smtClean="0"/>
              </a:p>
              <a:p>
                <a:endParaRPr lang="es-MX" dirty="0" smtClean="0"/>
              </a:p>
              <a:p>
                <a:r>
                  <a:rPr lang="es-MX" dirty="0" smtClean="0"/>
                  <a:t>Asumimos </a:t>
                </a:r>
                <a:r>
                  <a:rPr lang="es-MX" dirty="0"/>
                  <a:t>r</a:t>
                </a:r>
                <a:r>
                  <a:rPr lang="es-MX" dirty="0" smtClean="0"/>
                  <a:t>elación lineal entre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s-MX" dirty="0" smtClean="0"/>
                  <a:t> 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s-MX" dirty="0" smtClean="0"/>
              </a:p>
              <a:p>
                <a:pPr lvl="1"/>
                <a:r>
                  <a:rPr lang="es-MX" dirty="0" smtClean="0"/>
                  <a:t>Podremos calcular la probabilidad de que la asociación sea realmente lineal</a:t>
                </a:r>
              </a:p>
              <a:p>
                <a:pPr lvl="1"/>
                <a:r>
                  <a:rPr lang="es-MX" dirty="0" smtClean="0"/>
                  <a:t>La relación se puede expresar en una gráfica como una simple línea recta</a:t>
                </a:r>
                <a:endParaRPr lang="es-MX" dirty="0"/>
              </a:p>
            </p:txBody>
          </p:sp>
        </mc:Choice>
        <mc:Fallback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907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Modelo matemático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s-MX" dirty="0" smtClean="0"/>
                  <a:t>Asumimos </a:t>
                </a:r>
                <a:r>
                  <a:rPr lang="es-MX" dirty="0" smtClean="0"/>
                  <a:t>una relación lineal, por lo tanto: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b="0" dirty="0" smtClean="0"/>
              </a:p>
              <a:p>
                <a:pPr lvl="1"/>
                <a:r>
                  <a:rPr lang="en-US" dirty="0" smtClean="0"/>
                  <a:t>Si </a:t>
                </a:r>
                <a:r>
                  <a:rPr lang="en-US" dirty="0" err="1" smtClean="0"/>
                  <a:t>realizo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cálculos</a:t>
                </a:r>
                <a:r>
                  <a:rPr lang="en-US" dirty="0" smtClean="0"/>
                  <a:t> para </a:t>
                </a:r>
                <a:r>
                  <a:rPr lang="en-US" b="1" dirty="0" err="1" smtClean="0"/>
                  <a:t>estimar</a:t>
                </a:r>
                <a:r>
                  <a:rPr lang="en-US" dirty="0" smtClean="0"/>
                  <a:t> el valor de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 smtClean="0"/>
                  <a:t> y de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acc>
                    </m:oMath>
                  </m:oMathPara>
                </a14:m>
                <a:endParaRPr lang="en-US" b="0" dirty="0" smtClean="0"/>
              </a:p>
              <a:p>
                <a:pPr lvl="1"/>
                <a:r>
                  <a:rPr lang="es-MX" dirty="0" smtClean="0"/>
                  <a:t>Típicamente en las áreas de aprendizaje estadístico y </a:t>
                </a:r>
                <a:r>
                  <a:rPr lang="es-MX" i="1" dirty="0" smtClean="0"/>
                  <a:t>machine </a:t>
                </a:r>
                <a:r>
                  <a:rPr lang="es-MX" i="1" dirty="0" err="1" smtClean="0"/>
                  <a:t>learning</a:t>
                </a:r>
                <a:r>
                  <a:rPr lang="es-MX" dirty="0" smtClean="0"/>
                  <a:t>: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s-MX" dirty="0" smtClean="0"/>
              </a:p>
              <a:p>
                <a:pPr lvl="1"/>
                <a:r>
                  <a:rPr lang="es-MX" dirty="0" smtClean="0"/>
                  <a:t>Típicamente en el área de </a:t>
                </a:r>
                <a:r>
                  <a:rPr lang="es-MX" i="1" dirty="0" smtClean="0"/>
                  <a:t>Deep </a:t>
                </a:r>
                <a:r>
                  <a:rPr lang="es-MX" i="1" dirty="0" err="1" smtClean="0"/>
                  <a:t>Learning</a:t>
                </a:r>
                <a:r>
                  <a:rPr lang="es-MX" dirty="0" smtClean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Objetivo</a:t>
                </a:r>
              </a:p>
              <a:p>
                <a:pPr lvl="1"/>
                <a:r>
                  <a:rPr lang="es-MX" b="1" dirty="0" smtClean="0"/>
                  <a:t>Estimar</a:t>
                </a:r>
                <a:r>
                  <a:rPr lang="es-MX" dirty="0" smtClean="0"/>
                  <a:t>, usando </a:t>
                </a:r>
                <a:r>
                  <a:rPr lang="es-MX" b="1" dirty="0" smtClean="0"/>
                  <a:t>datos de entrenamiento</a:t>
                </a:r>
                <a:r>
                  <a:rPr lang="es-MX" dirty="0" smtClean="0"/>
                  <a:t>, </a:t>
                </a:r>
                <a:r>
                  <a:rPr lang="es-MX" b="1" dirty="0" smtClean="0"/>
                  <a:t>valores óptimos</a:t>
                </a:r>
                <a:r>
                  <a:rPr lang="es-MX" dirty="0" smtClean="0"/>
                  <a:t> de los coeficientes para así predecir la respuesta ante nuevas entradas</a:t>
                </a:r>
                <a:endParaRPr lang="es-MX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081" r="-1449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002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Líneas rectas</a:t>
            </a:r>
            <a:endParaRPr lang="es-MX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0250" y="1825625"/>
            <a:ext cx="4577499" cy="435133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 smtClean="0"/>
              <a:t>Describan las líneas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8958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Ejemplo</a:t>
            </a:r>
            <a:endParaRPr lang="es-MX" dirty="0"/>
          </a:p>
        </p:txBody>
      </p:sp>
      <p:pic>
        <p:nvPicPr>
          <p:cNvPr id="7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0250" y="1825625"/>
            <a:ext cx="4577499" cy="435133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7"/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r>
                  <a:rPr lang="es-MX" dirty="0" smtClean="0"/>
                  <a:t>Tasa de natalidad anual en México desde el 2010 hasta el 2021</a:t>
                </a:r>
              </a:p>
              <a:p>
                <a:pPr lvl="1"/>
                <a:r>
                  <a:rPr lang="es-MX" dirty="0" smtClean="0"/>
                  <a:t>Datos obtenidos del INEGI</a:t>
                </a:r>
              </a:p>
              <a:p>
                <a:r>
                  <a:rPr lang="es-MX" dirty="0" smtClean="0"/>
                  <a:t>Ahora,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MX" dirty="0" smtClean="0"/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s-MX" dirty="0" smtClean="0"/>
                  <a:t> son estimaciones que generamos para tratar de comprender el comportamiento de los datos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¿Cuál línea es mejor?</a:t>
                </a:r>
                <a:endParaRPr lang="es-MX" dirty="0"/>
              </a:p>
            </p:txBody>
          </p:sp>
        </mc:Choice>
        <mc:Fallback>
          <p:sp>
            <p:nvSpPr>
              <p:cNvPr id="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 rotWithShape="0">
                <a:blip r:embed="rId3"/>
                <a:stretch>
                  <a:fillRect l="-2118" t="-2241" r="-1412" b="-140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225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¿Cómo medir el error?</a:t>
            </a:r>
            <a:endParaRPr lang="es-MX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7250" y="1825625"/>
            <a:ext cx="4577499" cy="43513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7250" y="1824563"/>
            <a:ext cx="4578617" cy="4352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6132" y="1824563"/>
            <a:ext cx="4578617" cy="43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69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i="1" dirty="0" smtClean="0"/>
              <a:t>Residual sum of </a:t>
            </a:r>
            <a:r>
              <a:rPr lang="es-MX" i="1" dirty="0" err="1" smtClean="0"/>
              <a:t>squares</a:t>
            </a:r>
            <a:r>
              <a:rPr lang="es-MX" dirty="0" smtClean="0"/>
              <a:t> (RSS)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r>
                  <a:rPr lang="es-MX" dirty="0"/>
                  <a:t>Objetivo</a:t>
                </a:r>
              </a:p>
              <a:p>
                <a:pPr lvl="1"/>
                <a:r>
                  <a:rPr lang="es-MX" b="1" dirty="0"/>
                  <a:t>Estimar</a:t>
                </a:r>
                <a:r>
                  <a:rPr lang="es-MX" dirty="0"/>
                  <a:t>, usando </a:t>
                </a:r>
                <a:r>
                  <a:rPr lang="es-MX" b="1" dirty="0"/>
                  <a:t>datos de entrenamiento</a:t>
                </a:r>
                <a:r>
                  <a:rPr lang="es-MX" dirty="0"/>
                  <a:t>, </a:t>
                </a:r>
                <a:r>
                  <a:rPr lang="es-MX" b="1" dirty="0"/>
                  <a:t>valores óptimos</a:t>
                </a:r>
                <a:r>
                  <a:rPr lang="es-MX" dirty="0"/>
                  <a:t> de los coeficientes para así predecir la respuesta ante nuevas entradas</a:t>
                </a:r>
              </a:p>
              <a:p>
                <a:pPr lvl="1"/>
                <a:r>
                  <a:rPr lang="es-MX" dirty="0" smtClean="0"/>
                  <a:t>¿</a:t>
                </a:r>
                <a:r>
                  <a:rPr lang="es-MX" dirty="0" smtClean="0"/>
                  <a:t>Cómo definimos que algo es óptimo?</a:t>
                </a:r>
              </a:p>
              <a:p>
                <a:pPr lvl="2"/>
                <a:r>
                  <a:rPr lang="es-MX" dirty="0" smtClean="0"/>
                  <a:t>Menor error, pero, ¿cómo calculamos el error?</a:t>
                </a:r>
              </a:p>
              <a:p>
                <a:pPr lvl="2"/>
                <a:r>
                  <a:rPr lang="es-MX" dirty="0" smtClean="0"/>
                  <a:t>Cuando la línea está lo más cerca posible de los puntos, ¿cómo calculamos cercanía?</a:t>
                </a:r>
              </a:p>
              <a:p>
                <a:r>
                  <a:rPr lang="es-MX" dirty="0" smtClean="0"/>
                  <a:t>RSS</a:t>
                </a:r>
                <a:endParaRPr lang="es-MX" i="1" dirty="0" smtClean="0"/>
              </a:p>
              <a:p>
                <a:pPr lvl="1"/>
                <a:r>
                  <a:rPr lang="es-MX" dirty="0" smtClean="0"/>
                  <a:t>Para la observación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s-MX" dirty="0" smtClean="0"/>
                  <a:t> tenemos que: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s-MX" dirty="0" smtClean="0"/>
              </a:p>
              <a:p>
                <a:pPr lvl="1"/>
                <a:r>
                  <a:rPr lang="es-MX" dirty="0" smtClean="0"/>
                  <a:t>Para dicha observación, definimos el error, o residual, como: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s-MX" dirty="0" smtClean="0"/>
              </a:p>
              <a:p>
                <a:pPr lvl="1"/>
                <a:r>
                  <a:rPr lang="es-MX" dirty="0" smtClean="0"/>
                  <a:t>Definimos la suma de residuos cuadrados, o </a:t>
                </a:r>
                <a:r>
                  <a:rPr lang="es-MX" dirty="0" smtClean="0"/>
                  <a:t>RSS </a:t>
                </a:r>
                <a:r>
                  <a:rPr lang="es-MX" dirty="0" smtClean="0"/>
                  <a:t>como: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RSS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brk m:alnAt="25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+…+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Nuevo objetivo</a:t>
                </a:r>
              </a:p>
              <a:p>
                <a:pPr lvl="1"/>
                <a:r>
                  <a:rPr lang="es-MX" b="1" dirty="0" smtClean="0"/>
                  <a:t>Estimar</a:t>
                </a:r>
                <a:r>
                  <a:rPr lang="es-MX" dirty="0" smtClean="0"/>
                  <a:t>, usando </a:t>
                </a:r>
                <a:r>
                  <a:rPr lang="es-MX" b="1" dirty="0" smtClean="0"/>
                  <a:t>datos de entrenamiento</a:t>
                </a:r>
                <a:r>
                  <a:rPr lang="es-MX" dirty="0" smtClean="0"/>
                  <a:t>, el valor de los coeficientes que </a:t>
                </a:r>
                <a:r>
                  <a:rPr lang="es-MX" b="1" dirty="0" smtClean="0"/>
                  <a:t>minimizan el RSS</a:t>
                </a:r>
                <a:r>
                  <a:rPr lang="es-MX" dirty="0" smtClean="0"/>
                  <a:t> para así predecir la respuesta ante nuevas entrada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522" t="-2521" b="-196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747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ADABEED6-09C9-4AE2-9F08-7AEC7F0860E3}" vid="{A1F4DC20-9B25-46BF-AF94-F6D26127106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174</TotalTime>
  <Words>802</Words>
  <Application>Microsoft Office PowerPoint</Application>
  <PresentationFormat>Widescreen</PresentationFormat>
  <Paragraphs>181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Default Theme</vt:lpstr>
      <vt:lpstr>Office Theme</vt:lpstr>
      <vt:lpstr>Regresión Lineal Simple</vt:lpstr>
      <vt:lpstr>PowerPoint Presentation</vt:lpstr>
      <vt:lpstr>Regresión lineal simple</vt:lpstr>
      <vt:lpstr>Definición</vt:lpstr>
      <vt:lpstr>Modelo matemático</vt:lpstr>
      <vt:lpstr>Líneas rectas</vt:lpstr>
      <vt:lpstr>Ejemplo</vt:lpstr>
      <vt:lpstr>¿Cómo medir el error?</vt:lpstr>
      <vt:lpstr>Residual sum of squares (RSS)</vt:lpstr>
      <vt:lpstr>Descripción gráfica</vt:lpstr>
      <vt:lpstr>Least squares</vt:lpstr>
      <vt:lpstr>Examen sorpresa</vt:lpstr>
      <vt:lpstr>Descripción gráfica</vt:lpstr>
      <vt:lpstr>Preguntas relevantes (más objetivos)</vt:lpstr>
      <vt:lpstr>El error estándar</vt:lpstr>
      <vt:lpstr>Los intervalos de confianza</vt:lpstr>
      <vt:lpstr>PowerPoint Presentation</vt:lpstr>
      <vt:lpstr>Distribución t de Student</vt:lpstr>
      <vt:lpstr>Los intervalos de confianza</vt:lpstr>
      <vt:lpstr>Ejemplo</vt:lpstr>
      <vt:lpstr>Pruebas de hipótesis y el p-value</vt:lpstr>
      <vt:lpstr>Ejemplo</vt:lpstr>
      <vt:lpstr>Residual standard error (RSE)</vt:lpstr>
      <vt:lpstr>Ejemplo</vt:lpstr>
      <vt:lpstr>R2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Martínez Torteya</dc:creator>
  <cp:lastModifiedBy>Antonio Martínez Torteya</cp:lastModifiedBy>
  <cp:revision>44</cp:revision>
  <dcterms:created xsi:type="dcterms:W3CDTF">2023-08-07T05:09:25Z</dcterms:created>
  <dcterms:modified xsi:type="dcterms:W3CDTF">2023-08-07T08:03:53Z</dcterms:modified>
</cp:coreProperties>
</file>

<file path=docProps/thumbnail.jpeg>
</file>